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62" r:id="rId3"/>
    <p:sldId id="299" r:id="rId4"/>
    <p:sldId id="257" r:id="rId5"/>
    <p:sldId id="268" r:id="rId6"/>
    <p:sldId id="259" r:id="rId7"/>
    <p:sldId id="267" r:id="rId8"/>
    <p:sldId id="258" r:id="rId9"/>
    <p:sldId id="263" r:id="rId10"/>
    <p:sldId id="270" r:id="rId11"/>
    <p:sldId id="271" r:id="rId12"/>
    <p:sldId id="272" r:id="rId13"/>
    <p:sldId id="275" r:id="rId14"/>
    <p:sldId id="276" r:id="rId15"/>
    <p:sldId id="277" r:id="rId16"/>
    <p:sldId id="301" r:id="rId17"/>
    <p:sldId id="274" r:id="rId18"/>
    <p:sldId id="278" r:id="rId19"/>
    <p:sldId id="279" r:id="rId20"/>
    <p:sldId id="280" r:id="rId21"/>
    <p:sldId id="281" r:id="rId22"/>
    <p:sldId id="282" r:id="rId23"/>
    <p:sldId id="284" r:id="rId24"/>
    <p:sldId id="283" r:id="rId25"/>
    <p:sldId id="285" r:id="rId26"/>
    <p:sldId id="292" r:id="rId27"/>
    <p:sldId id="297" r:id="rId28"/>
    <p:sldId id="286" r:id="rId29"/>
    <p:sldId id="302" r:id="rId30"/>
    <p:sldId id="287" r:id="rId31"/>
    <p:sldId id="288" r:id="rId32"/>
    <p:sldId id="300" r:id="rId33"/>
    <p:sldId id="289" r:id="rId34"/>
    <p:sldId id="290" r:id="rId35"/>
    <p:sldId id="291" r:id="rId36"/>
    <p:sldId id="293" r:id="rId37"/>
    <p:sldId id="294" r:id="rId38"/>
    <p:sldId id="295" r:id="rId39"/>
    <p:sldId id="296" r:id="rId40"/>
    <p:sldId id="298" r:id="rId41"/>
    <p:sldId id="269" r:id="rId42"/>
    <p:sldId id="261" r:id="rId4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62" autoAdjust="0"/>
    <p:restoredTop sz="94660"/>
  </p:normalViewPr>
  <p:slideViewPr>
    <p:cSldViewPr snapToGrid="0">
      <p:cViewPr varScale="1">
        <p:scale>
          <a:sx n="28" d="100"/>
          <a:sy n="28" d="100"/>
        </p:scale>
        <p:origin x="8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0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–Giovanni Mela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9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23373" y="-5482414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 rot="4978030">
            <a:off x="5718666" y="6935537"/>
            <a:ext cx="17559024" cy="26993377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4195839" y="3043142"/>
            <a:ext cx="16004381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/>
              <a:t>Exactly How to use Twitter as a Serious Traction Channel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069072" y="1489311"/>
            <a:ext cx="2051683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 to Finish Twitter Marketing For Startups</a:t>
            </a:r>
          </a:p>
        </p:txBody>
      </p:sp>
      <p:sp>
        <p:nvSpPr>
          <p:cNvPr id="8" name="Shape 122"/>
          <p:cNvSpPr/>
          <p:nvPr/>
        </p:nvSpPr>
        <p:spPr>
          <a:xfrm>
            <a:off x="9742228" y="3998129"/>
            <a:ext cx="4719241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/>
              <a:t>By Derric Haynie</a:t>
            </a:r>
            <a:endParaRPr dirty="0"/>
          </a:p>
        </p:txBody>
      </p:sp>
      <p:sp>
        <p:nvSpPr>
          <p:cNvPr id="9" name="Shape 122"/>
          <p:cNvSpPr/>
          <p:nvPr/>
        </p:nvSpPr>
        <p:spPr>
          <a:xfrm>
            <a:off x="9134307" y="5039744"/>
            <a:ext cx="6386364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6000" b="1" dirty="0" err="1">
                <a:solidFill>
                  <a:srgbClr val="00CEE1"/>
                </a:solidFill>
              </a:rPr>
              <a:t>Derric.link</a:t>
            </a:r>
            <a:r>
              <a:rPr lang="en-US" sz="6000" b="1" dirty="0">
                <a:solidFill>
                  <a:srgbClr val="00CEE1"/>
                </a:solidFill>
              </a:rPr>
              <a:t>/twitter</a:t>
            </a:r>
            <a:endParaRPr lang="en-US" b="1" dirty="0">
              <a:solidFill>
                <a:srgbClr val="00CEE1"/>
              </a:solidFill>
            </a:endParaRPr>
          </a:p>
        </p:txBody>
      </p:sp>
      <p:sp>
        <p:nvSpPr>
          <p:cNvPr id="10" name="Shape 122"/>
          <p:cNvSpPr/>
          <p:nvPr/>
        </p:nvSpPr>
        <p:spPr>
          <a:xfrm>
            <a:off x="12886704" y="5923660"/>
            <a:ext cx="4847481" cy="508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solidFill>
                  <a:srgbClr val="00CEE1"/>
                </a:solidFill>
              </a:rPr>
              <a:t>/</a:t>
            </a:r>
            <a:r>
              <a:rPr lang="en-US" b="1" dirty="0" err="1">
                <a:solidFill>
                  <a:srgbClr val="00CEE1"/>
                </a:solidFill>
              </a:rPr>
              <a:t>facebook</a:t>
            </a:r>
            <a:r>
              <a:rPr lang="en-US" b="1" dirty="0">
                <a:solidFill>
                  <a:srgbClr val="00CEE1"/>
                </a:solidFill>
              </a:rPr>
              <a:t>   </a:t>
            </a:r>
          </a:p>
          <a:p>
            <a:pPr algn="l" defTabSz="457200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solidFill>
                  <a:srgbClr val="00CEE1"/>
                </a:solidFill>
              </a:rPr>
              <a:t>/</a:t>
            </a:r>
            <a:r>
              <a:rPr lang="en-US" b="1" dirty="0" err="1">
                <a:solidFill>
                  <a:srgbClr val="00CEE1"/>
                </a:solidFill>
              </a:rPr>
              <a:t>linkedin</a:t>
            </a:r>
            <a:r>
              <a:rPr lang="en-US" b="1" dirty="0">
                <a:solidFill>
                  <a:srgbClr val="00CEE1"/>
                </a:solidFill>
              </a:rPr>
              <a:t> </a:t>
            </a:r>
          </a:p>
          <a:p>
            <a:pPr algn="l" defTabSz="457200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solidFill>
                  <a:srgbClr val="00CEE1"/>
                </a:solidFill>
              </a:rPr>
              <a:t>/snapchat </a:t>
            </a:r>
          </a:p>
          <a:p>
            <a:pPr algn="l" defTabSz="457200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solidFill>
                  <a:srgbClr val="00CEE1"/>
                </a:solidFill>
              </a:rPr>
              <a:t>/</a:t>
            </a:r>
            <a:r>
              <a:rPr lang="en-US" b="1" dirty="0" err="1">
                <a:solidFill>
                  <a:srgbClr val="00CEE1"/>
                </a:solidFill>
              </a:rPr>
              <a:t>growthhackers</a:t>
            </a:r>
            <a:r>
              <a:rPr lang="en-US" b="1" dirty="0">
                <a:solidFill>
                  <a:srgbClr val="00CEE1"/>
                </a:solidFill>
              </a:rPr>
              <a:t>   </a:t>
            </a:r>
          </a:p>
          <a:p>
            <a:pPr algn="l" defTabSz="457200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solidFill>
                  <a:srgbClr val="00CEE1"/>
                </a:solidFill>
              </a:rPr>
              <a:t>/inbound   </a:t>
            </a:r>
          </a:p>
          <a:p>
            <a:pPr algn="l" defTabSz="457200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solidFill>
                  <a:srgbClr val="00CEE1"/>
                </a:solidFill>
              </a:rPr>
              <a:t>/</a:t>
            </a:r>
            <a:r>
              <a:rPr lang="en-US" b="1" dirty="0" err="1">
                <a:solidFill>
                  <a:srgbClr val="00CEE1"/>
                </a:solidFill>
              </a:rPr>
              <a:t>quora</a:t>
            </a:r>
            <a:endParaRPr lang="en-US" b="1" dirty="0">
              <a:solidFill>
                <a:srgbClr val="00CEE1"/>
              </a:solidFill>
            </a:endParaRPr>
          </a:p>
          <a:p>
            <a:pPr algn="l" defTabSz="457200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solidFill>
                  <a:srgbClr val="00CEE1"/>
                </a:solidFill>
              </a:rPr>
              <a:t>/</a:t>
            </a:r>
            <a:r>
              <a:rPr lang="en-US" b="1" dirty="0" err="1">
                <a:solidFill>
                  <a:srgbClr val="00CEE1"/>
                </a:solidFill>
              </a:rPr>
              <a:t>rebrandly</a:t>
            </a:r>
            <a:r>
              <a:rPr lang="en-US" b="1" dirty="0">
                <a:solidFill>
                  <a:srgbClr val="00CEE1"/>
                </a:solidFill>
              </a:rPr>
              <a:t>-blog</a:t>
            </a:r>
          </a:p>
          <a:p>
            <a:pPr algn="l" defTabSz="457200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solidFill>
                <a:srgbClr val="00CEE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250373" y="-7094913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22997994" y="12573530"/>
            <a:ext cx="876301" cy="876301"/>
          </a:xfrm>
          <a:prstGeom prst="ellipse">
            <a:avLst/>
          </a:prstGeom>
          <a:solidFill>
            <a:srgbClr val="2C96DF"/>
          </a:solidFill>
          <a:ln w="114300" cap="rnd">
            <a:solidFill>
              <a:srgbClr val="2C96DF"/>
            </a:solidFill>
            <a:custDash>
              <a:ds d="100000" sp="200000"/>
            </a:custDash>
            <a:miter lim="400000"/>
          </a:ln>
          <a:effectLst>
            <a:outerShdw dist="317500" dir="2622305" rotWithShape="0">
              <a:srgbClr val="1E7AB8">
                <a:alpha val="7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C96DF"/>
                </a:solidFill>
              </a:defRPr>
            </a:pPr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4294967295"/>
          </p:nvPr>
        </p:nvSpPr>
        <p:spPr>
          <a:xfrm>
            <a:off x="23294237" y="12776730"/>
            <a:ext cx="283816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79" name="Shape 179"/>
          <p:cNvSpPr/>
          <p:nvPr/>
        </p:nvSpPr>
        <p:spPr>
          <a:xfrm rot="21420000">
            <a:off x="314892" y="824576"/>
            <a:ext cx="11497309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 237"/>
          <p:cNvSpPr/>
          <p:nvPr/>
        </p:nvSpPr>
        <p:spPr>
          <a:xfrm rot="21420000">
            <a:off x="259530" y="692136"/>
            <a:ext cx="11579583" cy="1749958"/>
          </a:xfrm>
          <a:prstGeom prst="rect">
            <a:avLst/>
          </a:prstGeom>
          <a:solidFill>
            <a:srgbClr val="06CC7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2468274" y="965467"/>
            <a:ext cx="8672565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Auto-Mentions</a:t>
            </a:r>
            <a:endParaRPr dirty="0"/>
          </a:p>
        </p:txBody>
      </p:sp>
      <p:pic>
        <p:nvPicPr>
          <p:cNvPr id="181" name="smiling-fac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089" y="1062392"/>
            <a:ext cx="1406412" cy="140641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217"/>
          <p:cNvSpPr/>
          <p:nvPr/>
        </p:nvSpPr>
        <p:spPr>
          <a:xfrm>
            <a:off x="2108501" y="3280644"/>
            <a:ext cx="9873834" cy="741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lnSpc>
                <a:spcPct val="110000"/>
              </a:lnSpc>
              <a:buSzPct val="75000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400" dirty="0"/>
          </a:p>
          <a:p>
            <a:pPr algn="l" defTabSz="584200">
              <a:lnSpc>
                <a:spcPct val="110000"/>
              </a:lnSpc>
              <a:buSzPct val="75000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Conversation Starters</a:t>
            </a:r>
          </a:p>
          <a:p>
            <a:pPr algn="l" defTabSz="584200">
              <a:lnSpc>
                <a:spcPct val="110000"/>
              </a:lnSpc>
              <a:buSzPct val="75000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algn="l" defTabSz="584200">
              <a:lnSpc>
                <a:spcPct val="110000"/>
              </a:lnSpc>
              <a:buSzPct val="75000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Opportunities to Provide Value</a:t>
            </a:r>
          </a:p>
          <a:p>
            <a:pPr algn="l" defTabSz="584200">
              <a:lnSpc>
                <a:spcPct val="110000"/>
              </a:lnSpc>
              <a:buSzPct val="75000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algn="l" defTabSz="584200">
              <a:lnSpc>
                <a:spcPct val="110000"/>
              </a:lnSpc>
              <a:buSzPct val="75000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Engagement Increasers</a:t>
            </a:r>
          </a:p>
          <a:p>
            <a:pPr algn="l" defTabSz="584200">
              <a:lnSpc>
                <a:spcPct val="110000"/>
              </a:lnSpc>
              <a:buSzPct val="75000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algn="l" defTabSz="584200">
              <a:lnSpc>
                <a:spcPct val="110000"/>
              </a:lnSpc>
              <a:buSzPct val="75000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Open For Anyone to Chime in</a:t>
            </a:r>
            <a:endParaRPr sz="5400" dirty="0"/>
          </a:p>
        </p:txBody>
      </p:sp>
      <p:sp>
        <p:nvSpPr>
          <p:cNvPr id="19" name="Shape 129"/>
          <p:cNvSpPr/>
          <p:nvPr/>
        </p:nvSpPr>
        <p:spPr>
          <a:xfrm>
            <a:off x="2108501" y="2829568"/>
            <a:ext cx="194925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7200" b="1" dirty="0"/>
              <a:t>Are:</a:t>
            </a:r>
            <a:endParaRPr sz="7200" b="1" dirty="0"/>
          </a:p>
        </p:txBody>
      </p:sp>
      <p:sp>
        <p:nvSpPr>
          <p:cNvPr id="20" name="Shape 217"/>
          <p:cNvSpPr/>
          <p:nvPr/>
        </p:nvSpPr>
        <p:spPr>
          <a:xfrm>
            <a:off x="12416578" y="3434860"/>
            <a:ext cx="9873834" cy="741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lnSpc>
                <a:spcPct val="110000"/>
              </a:lnSpc>
              <a:buSzPct val="75000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400" dirty="0"/>
          </a:p>
          <a:p>
            <a:pPr algn="l" defTabSz="584200">
              <a:lnSpc>
                <a:spcPct val="110000"/>
              </a:lnSpc>
              <a:buSzPct val="75000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Intrusive</a:t>
            </a:r>
          </a:p>
          <a:p>
            <a:pPr algn="l" defTabSz="584200">
              <a:lnSpc>
                <a:spcPct val="110000"/>
              </a:lnSpc>
              <a:buSzPct val="75000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algn="l" defTabSz="584200">
              <a:lnSpc>
                <a:spcPct val="110000"/>
              </a:lnSpc>
              <a:buSzPct val="75000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Private</a:t>
            </a:r>
          </a:p>
          <a:p>
            <a:pPr algn="l" defTabSz="584200">
              <a:lnSpc>
                <a:spcPct val="110000"/>
              </a:lnSpc>
              <a:buSzPct val="75000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algn="l" defTabSz="584200">
              <a:lnSpc>
                <a:spcPct val="110000"/>
              </a:lnSpc>
              <a:buSzPct val="75000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Meant to Capture Leads</a:t>
            </a:r>
          </a:p>
          <a:p>
            <a:pPr algn="l" defTabSz="584200">
              <a:lnSpc>
                <a:spcPct val="110000"/>
              </a:lnSpc>
              <a:buSzPct val="75000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algn="l" defTabSz="584200">
              <a:lnSpc>
                <a:spcPct val="110000"/>
              </a:lnSpc>
              <a:buSzPct val="75000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Meant to Drive Traffic</a:t>
            </a:r>
            <a:endParaRPr sz="5400" dirty="0"/>
          </a:p>
        </p:txBody>
      </p:sp>
      <p:sp>
        <p:nvSpPr>
          <p:cNvPr id="21" name="Shape 129"/>
          <p:cNvSpPr/>
          <p:nvPr/>
        </p:nvSpPr>
        <p:spPr>
          <a:xfrm>
            <a:off x="12416578" y="2829568"/>
            <a:ext cx="374461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7200" b="1" dirty="0"/>
              <a:t>Are Not:</a:t>
            </a:r>
            <a:endParaRPr sz="7200" b="1" dirty="0"/>
          </a:p>
        </p:txBody>
      </p:sp>
      <p:sp>
        <p:nvSpPr>
          <p:cNvPr id="23" name="Shape 238"/>
          <p:cNvSpPr/>
          <p:nvPr/>
        </p:nvSpPr>
        <p:spPr>
          <a:xfrm rot="21420000">
            <a:off x="7445084" y="829055"/>
            <a:ext cx="4694553" cy="107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Done Right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934683" y="12560670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834304" y="12488239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4360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250373" y="-7094913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5978" y="866042"/>
            <a:ext cx="9912684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 129"/>
          <p:cNvSpPr/>
          <p:nvPr/>
        </p:nvSpPr>
        <p:spPr>
          <a:xfrm>
            <a:off x="18711229" y="12560670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7227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Step 1: Auto-Mentions Work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5" y="2468804"/>
            <a:ext cx="10425413" cy="3907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26" y="6751644"/>
            <a:ext cx="9850225" cy="5096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" y="6796641"/>
            <a:ext cx="10476995" cy="5051589"/>
          </a:xfrm>
          <a:prstGeom prst="rect">
            <a:avLst/>
          </a:prstGeom>
        </p:spPr>
      </p:pic>
      <p:sp>
        <p:nvSpPr>
          <p:cNvPr id="24" name="Shape 129"/>
          <p:cNvSpPr/>
          <p:nvPr/>
        </p:nvSpPr>
        <p:spPr>
          <a:xfrm>
            <a:off x="12934683" y="12560670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32" y="1450493"/>
            <a:ext cx="9812119" cy="49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040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250373" y="-7094913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4394" y="805580"/>
            <a:ext cx="12223204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5794" y="932815"/>
            <a:ext cx="15498502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 err="1"/>
              <a:t>Audiense</a:t>
            </a:r>
            <a:r>
              <a:rPr lang="en-US" dirty="0"/>
              <a:t>: How to Use Rule Builder</a:t>
            </a:r>
            <a:endParaRPr dirty="0"/>
          </a:p>
        </p:txBody>
      </p:sp>
      <p:sp>
        <p:nvSpPr>
          <p:cNvPr id="22" name="Shape 129"/>
          <p:cNvSpPr/>
          <p:nvPr/>
        </p:nvSpPr>
        <p:spPr>
          <a:xfrm>
            <a:off x="5467514" y="2213075"/>
            <a:ext cx="1200328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9600" b="1" dirty="0" err="1">
                <a:solidFill>
                  <a:schemeClr val="bg1"/>
                </a:solidFill>
              </a:rPr>
              <a:t>Derric.link</a:t>
            </a:r>
            <a:r>
              <a:rPr lang="en-US" sz="9600" b="1" dirty="0">
                <a:solidFill>
                  <a:schemeClr val="bg1"/>
                </a:solidFill>
              </a:rPr>
              <a:t>/</a:t>
            </a:r>
            <a:r>
              <a:rPr lang="en-US" sz="9600" b="1" dirty="0" err="1">
                <a:solidFill>
                  <a:schemeClr val="bg1"/>
                </a:solidFill>
              </a:rPr>
              <a:t>Audiense</a:t>
            </a:r>
            <a:endParaRPr sz="96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26"/>
          <a:stretch/>
        </p:blipFill>
        <p:spPr>
          <a:xfrm>
            <a:off x="624930" y="3792995"/>
            <a:ext cx="22996187" cy="8437534"/>
          </a:xfrm>
          <a:prstGeom prst="rect">
            <a:avLst/>
          </a:prstGeom>
        </p:spPr>
      </p:pic>
      <p:sp>
        <p:nvSpPr>
          <p:cNvPr id="27" name="Shape 129"/>
          <p:cNvSpPr/>
          <p:nvPr/>
        </p:nvSpPr>
        <p:spPr>
          <a:xfrm>
            <a:off x="12701221" y="1270785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28" name="Shape 129"/>
          <p:cNvSpPr/>
          <p:nvPr/>
        </p:nvSpPr>
        <p:spPr>
          <a:xfrm>
            <a:off x="18600842" y="1263542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7415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250373" y="-7094913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7478" y="923305"/>
            <a:ext cx="7724374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7227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1. Choose Follow Me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188" y="2306393"/>
            <a:ext cx="17203621" cy="9425881"/>
          </a:xfrm>
          <a:prstGeom prst="rect">
            <a:avLst/>
          </a:prstGeom>
        </p:spPr>
      </p:pic>
      <p:sp>
        <p:nvSpPr>
          <p:cNvPr id="22" name="Shape 129"/>
          <p:cNvSpPr/>
          <p:nvPr/>
        </p:nvSpPr>
        <p:spPr>
          <a:xfrm>
            <a:off x="9033721" y="11732274"/>
            <a:ext cx="606255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800" b="1" dirty="0" err="1">
                <a:solidFill>
                  <a:schemeClr val="bg1"/>
                </a:solidFill>
              </a:rPr>
              <a:t>Derric.link</a:t>
            </a:r>
            <a:r>
              <a:rPr lang="en-US" sz="4800" b="1" dirty="0">
                <a:solidFill>
                  <a:schemeClr val="bg1"/>
                </a:solidFill>
              </a:rPr>
              <a:t>/</a:t>
            </a:r>
            <a:r>
              <a:rPr lang="en-US" sz="4800" b="1" dirty="0" err="1">
                <a:solidFill>
                  <a:schemeClr val="bg1"/>
                </a:solidFill>
              </a:rPr>
              <a:t>Audiense</a:t>
            </a:r>
            <a:endParaRPr sz="4800" b="1" dirty="0">
              <a:solidFill>
                <a:schemeClr val="bg1"/>
              </a:solidFill>
            </a:endParaRPr>
          </a:p>
        </p:txBody>
      </p:sp>
      <p:sp>
        <p:nvSpPr>
          <p:cNvPr id="12" name="Shape 129"/>
          <p:cNvSpPr/>
          <p:nvPr/>
        </p:nvSpPr>
        <p:spPr>
          <a:xfrm>
            <a:off x="12701221" y="1270785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3" name="Shape 129"/>
          <p:cNvSpPr/>
          <p:nvPr/>
        </p:nvSpPr>
        <p:spPr>
          <a:xfrm>
            <a:off x="18600842" y="1263542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8912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250373" y="-7094913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5379" y="843166"/>
            <a:ext cx="10786891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7227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fontScale="92500"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2. Choose Your Target Audience</a:t>
            </a:r>
            <a:endParaRPr dirty="0"/>
          </a:p>
        </p:txBody>
      </p:sp>
      <p:sp>
        <p:nvSpPr>
          <p:cNvPr id="22" name="Shape 129"/>
          <p:cNvSpPr/>
          <p:nvPr/>
        </p:nvSpPr>
        <p:spPr>
          <a:xfrm>
            <a:off x="9033721" y="11732274"/>
            <a:ext cx="606255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800" b="1" dirty="0" err="1">
                <a:solidFill>
                  <a:schemeClr val="bg1"/>
                </a:solidFill>
              </a:rPr>
              <a:t>Derric.link</a:t>
            </a:r>
            <a:r>
              <a:rPr lang="en-US" sz="4800" b="1" dirty="0">
                <a:solidFill>
                  <a:schemeClr val="bg1"/>
                </a:solidFill>
              </a:rPr>
              <a:t>/</a:t>
            </a:r>
            <a:r>
              <a:rPr lang="en-US" sz="4800" b="1" dirty="0" err="1">
                <a:solidFill>
                  <a:schemeClr val="bg1"/>
                </a:solidFill>
              </a:rPr>
              <a:t>Audiense</a:t>
            </a:r>
            <a:endParaRPr sz="4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2723" y="3238728"/>
            <a:ext cx="9422695" cy="5488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Syntax: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"startup" OR "founder" NOT “brand” NOT “branding” NOT “#SMM” NOT “SMM” NOT “Social Media” NOT “Social Media Manager”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" r="49000" b="208"/>
          <a:stretch/>
        </p:blipFill>
        <p:spPr>
          <a:xfrm>
            <a:off x="11130938" y="2191180"/>
            <a:ext cx="12106327" cy="9336044"/>
          </a:xfrm>
          <a:prstGeom prst="rect">
            <a:avLst/>
          </a:prstGeom>
        </p:spPr>
      </p:pic>
      <p:sp>
        <p:nvSpPr>
          <p:cNvPr id="12" name="Shape 129"/>
          <p:cNvSpPr/>
          <p:nvPr/>
        </p:nvSpPr>
        <p:spPr>
          <a:xfrm>
            <a:off x="12701221" y="1270785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3" name="Shape 129"/>
          <p:cNvSpPr/>
          <p:nvPr/>
        </p:nvSpPr>
        <p:spPr>
          <a:xfrm>
            <a:off x="18600842" y="1263542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2345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250373" y="-7094913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6659" y="892024"/>
            <a:ext cx="8919786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7227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3. Create Your Content</a:t>
            </a:r>
            <a:endParaRPr dirty="0"/>
          </a:p>
        </p:txBody>
      </p:sp>
      <p:sp>
        <p:nvSpPr>
          <p:cNvPr id="22" name="Shape 129"/>
          <p:cNvSpPr/>
          <p:nvPr/>
        </p:nvSpPr>
        <p:spPr>
          <a:xfrm>
            <a:off x="9033721" y="11732274"/>
            <a:ext cx="606255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800" b="1" dirty="0" err="1">
                <a:solidFill>
                  <a:schemeClr val="bg1"/>
                </a:solidFill>
              </a:rPr>
              <a:t>Derric.link</a:t>
            </a:r>
            <a:r>
              <a:rPr lang="en-US" sz="4800" b="1" dirty="0">
                <a:solidFill>
                  <a:schemeClr val="bg1"/>
                </a:solidFill>
              </a:rPr>
              <a:t>/</a:t>
            </a:r>
            <a:r>
              <a:rPr lang="en-US" sz="4800" b="1" dirty="0" err="1">
                <a:solidFill>
                  <a:schemeClr val="bg1"/>
                </a:solidFill>
              </a:rPr>
              <a:t>Audiense</a:t>
            </a:r>
            <a:endParaRPr sz="4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56"/>
          <a:stretch/>
        </p:blipFill>
        <p:spPr>
          <a:xfrm>
            <a:off x="9033721" y="221502"/>
            <a:ext cx="5973818" cy="11510772"/>
          </a:xfrm>
          <a:prstGeom prst="rect">
            <a:avLst/>
          </a:prstGeom>
        </p:spPr>
      </p:pic>
      <p:sp>
        <p:nvSpPr>
          <p:cNvPr id="13" name="Shape 129"/>
          <p:cNvSpPr/>
          <p:nvPr/>
        </p:nvSpPr>
        <p:spPr>
          <a:xfrm>
            <a:off x="12701221" y="1270785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4" name="Shape 129"/>
          <p:cNvSpPr/>
          <p:nvPr/>
        </p:nvSpPr>
        <p:spPr>
          <a:xfrm>
            <a:off x="18600842" y="1263542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137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250373" y="-7094913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6659" y="892024"/>
            <a:ext cx="8919786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7227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Create For Each Niche</a:t>
            </a:r>
            <a:endParaRPr dirty="0"/>
          </a:p>
        </p:txBody>
      </p:sp>
      <p:sp>
        <p:nvSpPr>
          <p:cNvPr id="22" name="Shape 129"/>
          <p:cNvSpPr/>
          <p:nvPr/>
        </p:nvSpPr>
        <p:spPr>
          <a:xfrm>
            <a:off x="9033721" y="11732274"/>
            <a:ext cx="606255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800" b="1" dirty="0" err="1">
                <a:solidFill>
                  <a:schemeClr val="bg1"/>
                </a:solidFill>
              </a:rPr>
              <a:t>Derric.link</a:t>
            </a:r>
            <a:r>
              <a:rPr lang="en-US" sz="4800" b="1" dirty="0">
                <a:solidFill>
                  <a:schemeClr val="bg1"/>
                </a:solidFill>
              </a:rPr>
              <a:t>/</a:t>
            </a:r>
            <a:r>
              <a:rPr lang="en-US" sz="4800" b="1" dirty="0" err="1">
                <a:solidFill>
                  <a:schemeClr val="bg1"/>
                </a:solidFill>
              </a:rPr>
              <a:t>Audiense</a:t>
            </a:r>
            <a:endParaRPr sz="4800" b="1" dirty="0">
              <a:solidFill>
                <a:schemeClr val="bg1"/>
              </a:solidFill>
            </a:endParaRPr>
          </a:p>
        </p:txBody>
      </p:sp>
      <p:sp>
        <p:nvSpPr>
          <p:cNvPr id="13" name="Shape 129"/>
          <p:cNvSpPr/>
          <p:nvPr/>
        </p:nvSpPr>
        <p:spPr>
          <a:xfrm>
            <a:off x="12701221" y="1270785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4" name="Shape 129"/>
          <p:cNvSpPr/>
          <p:nvPr/>
        </p:nvSpPr>
        <p:spPr>
          <a:xfrm>
            <a:off x="18600842" y="1263542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38" y="2380625"/>
            <a:ext cx="19016361" cy="92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4660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250373" y="-7094913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6411" y="882551"/>
            <a:ext cx="9281799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7227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3 Rules of Auto-Mentions</a:t>
            </a:r>
            <a:endParaRPr dirty="0"/>
          </a:p>
        </p:txBody>
      </p:sp>
      <p:sp>
        <p:nvSpPr>
          <p:cNvPr id="17" name="Shape 217"/>
          <p:cNvSpPr/>
          <p:nvPr/>
        </p:nvSpPr>
        <p:spPr>
          <a:xfrm>
            <a:off x="1966547" y="3234161"/>
            <a:ext cx="17391495" cy="5587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Only point people to things that are completely free</a:t>
            </a:r>
            <a:endParaRPr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Respond to every response</a:t>
            </a:r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Only use this strategy when people follow you</a:t>
            </a:r>
            <a:endParaRPr sz="5400" dirty="0"/>
          </a:p>
        </p:txBody>
      </p:sp>
      <p:sp>
        <p:nvSpPr>
          <p:cNvPr id="18" name="Shape 137"/>
          <p:cNvSpPr/>
          <p:nvPr/>
        </p:nvSpPr>
        <p:spPr>
          <a:xfrm>
            <a:off x="1905477" y="4481953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9" name="Shape 137"/>
          <p:cNvSpPr/>
          <p:nvPr/>
        </p:nvSpPr>
        <p:spPr>
          <a:xfrm>
            <a:off x="1905477" y="6319587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20" name="Shape 137"/>
          <p:cNvSpPr/>
          <p:nvPr/>
        </p:nvSpPr>
        <p:spPr>
          <a:xfrm>
            <a:off x="1905868" y="8099603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3" name="Shape 129"/>
          <p:cNvSpPr/>
          <p:nvPr/>
        </p:nvSpPr>
        <p:spPr>
          <a:xfrm>
            <a:off x="12759587" y="12682116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4" name="Shape 129"/>
          <p:cNvSpPr/>
          <p:nvPr/>
        </p:nvSpPr>
        <p:spPr>
          <a:xfrm>
            <a:off x="18659208" y="12609685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2883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18836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7864" y="938028"/>
            <a:ext cx="7161776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7227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Does this backfire?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500" y="615375"/>
            <a:ext cx="6286173" cy="9511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86" y="615375"/>
            <a:ext cx="6318905" cy="11781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0561" y="4027578"/>
            <a:ext cx="5934588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Aim to piss off 1/1000 people.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Hug Your Haters…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Troll The Trolls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6792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18836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6748" y="895397"/>
            <a:ext cx="8790912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7227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Step 2: Follow / Unfollow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24" y="2502466"/>
            <a:ext cx="19378642" cy="940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2934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250373" y="-7094913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/>
          <p:cNvSpPr txBox="1"/>
          <p:nvPr/>
        </p:nvSpPr>
        <p:spPr>
          <a:xfrm>
            <a:off x="8776268" y="4732927"/>
            <a:ext cx="756938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Slides:</a:t>
            </a:r>
          </a:p>
          <a:p>
            <a:endParaRPr lang="en-US" sz="8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8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Derric.link</a:t>
            </a:r>
            <a:r>
              <a:rPr lang="en-US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/slides</a:t>
            </a:r>
          </a:p>
        </p:txBody>
      </p:sp>
    </p:spTree>
    <p:extLst>
      <p:ext uri="{BB962C8B-B14F-4D97-AF65-F5344CB8AC3E}">
        <p14:creationId xmlns:p14="http://schemas.microsoft.com/office/powerpoint/2010/main" val="1067797567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18836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4453" y="807817"/>
            <a:ext cx="12137783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8359" y="1030795"/>
            <a:ext cx="11754229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Filter For Your Most Ideal Audience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32" y="2518006"/>
            <a:ext cx="5538759" cy="106627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52621" y="2412079"/>
            <a:ext cx="9783719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Keyword(s) that your audience uses to describe themselves.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1153" y="9038563"/>
            <a:ext cx="1293110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4 months+ to prevent fake accounts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2621" y="10922487"/>
            <a:ext cx="1293110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Recent activity ensures active user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2621" y="5375848"/>
            <a:ext cx="1293110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Start with the influencers, not the scrubs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2341" y="6539528"/>
            <a:ext cx="1293110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Helps ensure they will follow back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961107" y="5558951"/>
            <a:ext cx="2630046" cy="183841"/>
          </a:xfrm>
          <a:prstGeom prst="straightConnector1">
            <a:avLst/>
          </a:prstGeom>
          <a:noFill/>
          <a:ln w="136525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846198" y="6480522"/>
            <a:ext cx="2630430" cy="495023"/>
          </a:xfrm>
          <a:prstGeom prst="straightConnector1">
            <a:avLst/>
          </a:prstGeom>
          <a:noFill/>
          <a:ln w="136525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961107" y="9300774"/>
            <a:ext cx="2515522" cy="157863"/>
          </a:xfrm>
          <a:prstGeom prst="straightConnector1">
            <a:avLst/>
          </a:prstGeom>
          <a:noFill/>
          <a:ln w="136525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408647" y="11161444"/>
            <a:ext cx="2067981" cy="197060"/>
          </a:xfrm>
          <a:prstGeom prst="straightConnector1">
            <a:avLst/>
          </a:prstGeom>
          <a:noFill/>
          <a:ln w="136525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1064066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246746" y="-4259481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6748" y="895397"/>
            <a:ext cx="8790912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7227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Enable Superpowers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97" y="2280848"/>
            <a:ext cx="15789404" cy="98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5198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18836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6748" y="895397"/>
            <a:ext cx="8790912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7227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Follow Everyone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24" y="2317525"/>
            <a:ext cx="16536790" cy="98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5501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18836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6748" y="895397"/>
            <a:ext cx="8790912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7227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Option 1: Unfollow Back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72" y="3435442"/>
            <a:ext cx="22231940" cy="680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4564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18836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6748" y="895397"/>
            <a:ext cx="8790912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7227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Mass Unfollow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91" y="2379076"/>
            <a:ext cx="16132357" cy="97989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052614" y="1153496"/>
            <a:ext cx="790793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derric.link</a:t>
            </a:r>
            <a:r>
              <a:rPr lang="en-US" b="1" dirty="0">
                <a:solidFill>
                  <a:schemeClr val="bg1"/>
                </a:solidFill>
              </a:rPr>
              <a:t>/mass-unfollow</a:t>
            </a:r>
          </a:p>
        </p:txBody>
      </p:sp>
    </p:spTree>
    <p:extLst>
      <p:ext uri="{BB962C8B-B14F-4D97-AF65-F5344CB8AC3E}">
        <p14:creationId xmlns:p14="http://schemas.microsoft.com/office/powerpoint/2010/main" val="92436102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68580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6748" y="895397"/>
            <a:ext cx="8790912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7227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Step 3: Content Curation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9" name="Shape 217"/>
          <p:cNvSpPr/>
          <p:nvPr/>
        </p:nvSpPr>
        <p:spPr>
          <a:xfrm>
            <a:off x="1966547" y="2320065"/>
            <a:ext cx="17391495" cy="741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Flipboard - </a:t>
            </a:r>
            <a:r>
              <a:rPr lang="en-US" sz="5400" b="1" dirty="0"/>
              <a:t>rebrand.ly/</a:t>
            </a:r>
            <a:r>
              <a:rPr lang="en-US" sz="5400" b="1" dirty="0" err="1"/>
              <a:t>flipboard</a:t>
            </a:r>
            <a:endParaRPr lang="en-US" sz="5400" b="1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Meet Edgar - </a:t>
            </a:r>
            <a:r>
              <a:rPr lang="en-US" sz="5400" b="1" dirty="0"/>
              <a:t>rebrand.ly/</a:t>
            </a:r>
            <a:r>
              <a:rPr lang="en-US" sz="5400" b="1" dirty="0" err="1"/>
              <a:t>meetedgar</a:t>
            </a:r>
            <a:endParaRPr lang="en-US" sz="5400" b="1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FontTx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 err="1"/>
              <a:t>Rebrandly</a:t>
            </a:r>
            <a:r>
              <a:rPr lang="en-US" sz="5400" dirty="0"/>
              <a:t> - </a:t>
            </a:r>
            <a:r>
              <a:rPr lang="en-US" sz="5400" b="1" dirty="0">
                <a:solidFill>
                  <a:schemeClr val="bg1"/>
                </a:solidFill>
              </a:rPr>
              <a:t>rebrand.ly/extension</a:t>
            </a:r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400" dirty="0"/>
          </a:p>
        </p:txBody>
      </p:sp>
      <p:sp>
        <p:nvSpPr>
          <p:cNvPr id="10" name="Shape 137"/>
          <p:cNvSpPr/>
          <p:nvPr/>
        </p:nvSpPr>
        <p:spPr>
          <a:xfrm>
            <a:off x="1905477" y="4481953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1" name="Shape 137"/>
          <p:cNvSpPr/>
          <p:nvPr/>
        </p:nvSpPr>
        <p:spPr>
          <a:xfrm>
            <a:off x="1905477" y="6319587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2" name="Shape 137"/>
          <p:cNvSpPr/>
          <p:nvPr/>
        </p:nvSpPr>
        <p:spPr>
          <a:xfrm>
            <a:off x="1905868" y="8099603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16421662" y="1640693"/>
            <a:ext cx="1847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5841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0" y="-431620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6748" y="895397"/>
            <a:ext cx="8790912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7227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Why Content Curation?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9" name="Shape 217"/>
          <p:cNvSpPr/>
          <p:nvPr/>
        </p:nvSpPr>
        <p:spPr>
          <a:xfrm>
            <a:off x="1966547" y="2320065"/>
            <a:ext cx="17391495" cy="741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Increase Tweet Frequency</a:t>
            </a:r>
            <a:endParaRPr lang="en-US" sz="5400" b="1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Direct Our Audience to Relevant Content</a:t>
            </a:r>
            <a:endParaRPr lang="en-US" sz="5400" b="1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FontTx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Pull from Existing User Bases and Hashtags</a:t>
            </a:r>
            <a:endParaRPr lang="en-US" sz="5400" b="1" dirty="0">
              <a:solidFill>
                <a:schemeClr val="bg1"/>
              </a:solidFill>
            </a:endParaRPr>
          </a:p>
          <a:p>
            <a:pPr marL="488461" indent="-488461" algn="l" defTabSz="584200">
              <a:lnSpc>
                <a:spcPct val="110000"/>
              </a:lnSpc>
              <a:buSzPct val="75000"/>
              <a:buFontTx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0" name="Shape 137"/>
          <p:cNvSpPr/>
          <p:nvPr/>
        </p:nvSpPr>
        <p:spPr>
          <a:xfrm>
            <a:off x="1905477" y="4481953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1" name="Shape 137"/>
          <p:cNvSpPr/>
          <p:nvPr/>
        </p:nvSpPr>
        <p:spPr>
          <a:xfrm>
            <a:off x="1905477" y="6319587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2" name="Shape 137"/>
          <p:cNvSpPr/>
          <p:nvPr/>
        </p:nvSpPr>
        <p:spPr>
          <a:xfrm>
            <a:off x="1905868" y="8099603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16421662" y="1640693"/>
            <a:ext cx="1847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371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0" y="-431620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8609" y="966441"/>
            <a:ext cx="6075963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7227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What to Curate?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9" name="Shape 217"/>
          <p:cNvSpPr/>
          <p:nvPr/>
        </p:nvSpPr>
        <p:spPr>
          <a:xfrm>
            <a:off x="1966547" y="2320065"/>
            <a:ext cx="17391495" cy="741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Evergreen Only (No Breaking News)</a:t>
            </a:r>
            <a:endParaRPr lang="en-US" sz="5400" b="1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Choose Specific Categories</a:t>
            </a:r>
            <a:endParaRPr lang="en-US" sz="5400" b="1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FontTx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Find Your Top 10-25 Industry Blogs</a:t>
            </a:r>
            <a:endParaRPr lang="en-US" sz="5400" b="1" dirty="0">
              <a:solidFill>
                <a:schemeClr val="bg1"/>
              </a:solidFill>
            </a:endParaRPr>
          </a:p>
          <a:p>
            <a:pPr marL="488461" indent="-488461" algn="l" defTabSz="584200">
              <a:lnSpc>
                <a:spcPct val="110000"/>
              </a:lnSpc>
              <a:buSzPct val="75000"/>
              <a:buFontTx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0" name="Shape 137"/>
          <p:cNvSpPr/>
          <p:nvPr/>
        </p:nvSpPr>
        <p:spPr>
          <a:xfrm>
            <a:off x="1905477" y="4481953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1" name="Shape 137"/>
          <p:cNvSpPr/>
          <p:nvPr/>
        </p:nvSpPr>
        <p:spPr>
          <a:xfrm>
            <a:off x="1905477" y="6319587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2" name="Shape 137"/>
          <p:cNvSpPr/>
          <p:nvPr/>
        </p:nvSpPr>
        <p:spPr>
          <a:xfrm>
            <a:off x="1905868" y="8099603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16421662" y="1640693"/>
            <a:ext cx="1847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318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18836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84371" y="858959"/>
            <a:ext cx="10183395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7227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Create Magazine in Flipboard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2272890"/>
            <a:ext cx="19625732" cy="100512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30968" y="1338685"/>
            <a:ext cx="815479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Rebrand.ly/</a:t>
            </a:r>
            <a:r>
              <a:rPr lang="en-US" b="1" dirty="0" err="1">
                <a:solidFill>
                  <a:schemeClr val="bg1"/>
                </a:solidFill>
              </a:rPr>
              <a:t>flipboard</a:t>
            </a:r>
            <a:r>
              <a:rPr lang="en-US" b="1" dirty="0">
                <a:solidFill>
                  <a:schemeClr val="bg1"/>
                </a:solidFill>
              </a:rPr>
              <a:t>-login</a:t>
            </a:r>
          </a:p>
        </p:txBody>
      </p:sp>
    </p:spTree>
    <p:extLst>
      <p:ext uri="{BB962C8B-B14F-4D97-AF65-F5344CB8AC3E}">
        <p14:creationId xmlns:p14="http://schemas.microsoft.com/office/powerpoint/2010/main" val="285192022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18836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84468" y="862617"/>
            <a:ext cx="10043610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7227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Flip Your Favorite Blog Posts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21" y="492098"/>
            <a:ext cx="12979533" cy="1164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1148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23373" y="-5229499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899717" y="3334579"/>
            <a:ext cx="949138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/>
              <a:t>Don’t Bother if You Don’t Have:</a:t>
            </a:r>
            <a:endParaRPr sz="4900" b="1" dirty="0"/>
          </a:p>
        </p:txBody>
      </p:sp>
      <p:sp>
        <p:nvSpPr>
          <p:cNvPr id="130" name="Shape 130"/>
          <p:cNvSpPr/>
          <p:nvPr/>
        </p:nvSpPr>
        <p:spPr>
          <a:xfrm rot="21420000">
            <a:off x="480728" y="728399"/>
            <a:ext cx="8538768" cy="1725163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 rot="21420000">
            <a:off x="1294787" y="1156644"/>
            <a:ext cx="8516797" cy="1360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All Things You Need</a:t>
            </a:r>
            <a:endParaRPr dirty="0"/>
          </a:p>
        </p:txBody>
      </p:sp>
      <p:sp>
        <p:nvSpPr>
          <p:cNvPr id="132" name="Shape 132"/>
          <p:cNvSpPr/>
          <p:nvPr/>
        </p:nvSpPr>
        <p:spPr>
          <a:xfrm>
            <a:off x="1855501" y="4496180"/>
            <a:ext cx="10206789" cy="770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Blog Content</a:t>
            </a:r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Tracking Setup On Your Website</a:t>
            </a:r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4 Hours per Week</a:t>
            </a:r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$0 - $100 / month</a:t>
            </a:r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A Well Designed Inbound Marketing Funnel</a:t>
            </a:r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33" name="Shape 133"/>
          <p:cNvSpPr/>
          <p:nvPr/>
        </p:nvSpPr>
        <p:spPr>
          <a:xfrm>
            <a:off x="11436677" y="-203218"/>
            <a:ext cx="1742234" cy="14122436"/>
          </a:xfrm>
          <a:prstGeom prst="line">
            <a:avLst/>
          </a:prstGeom>
          <a:ln w="114300" cap="rnd">
            <a:solidFill>
              <a:srgbClr val="1E7AB8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267876" y="4934779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267875" y="6209489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1267874" y="7505955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 dirty="0"/>
          </a:p>
        </p:txBody>
      </p:sp>
      <p:sp>
        <p:nvSpPr>
          <p:cNvPr id="141" name="Shape 141"/>
          <p:cNvSpPr/>
          <p:nvPr/>
        </p:nvSpPr>
        <p:spPr>
          <a:xfrm>
            <a:off x="1267873" y="8768137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44" name="Shape 141"/>
          <p:cNvSpPr/>
          <p:nvPr/>
        </p:nvSpPr>
        <p:spPr>
          <a:xfrm>
            <a:off x="1267872" y="10080431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5" name="Shape 129"/>
          <p:cNvSpPr/>
          <p:nvPr/>
        </p:nvSpPr>
        <p:spPr>
          <a:xfrm>
            <a:off x="12701221" y="12377125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6" name="Shape 129"/>
          <p:cNvSpPr/>
          <p:nvPr/>
        </p:nvSpPr>
        <p:spPr>
          <a:xfrm>
            <a:off x="18600842" y="12304694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7607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18836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5532" y="849012"/>
            <a:ext cx="10563529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7227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Dive Into Your Content Library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60" y="2480925"/>
            <a:ext cx="19562820" cy="97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1675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18836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5532" y="849012"/>
            <a:ext cx="10563529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59445" y="1049410"/>
            <a:ext cx="10169253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Create Branded Tracking Link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48" y="2029530"/>
            <a:ext cx="16146783" cy="101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92922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 rot="10686000">
            <a:off x="-2445344" y="-9258235"/>
            <a:ext cx="27534888" cy="15143309"/>
          </a:xfrm>
          <a:prstGeom prst="rect">
            <a:avLst/>
          </a:prstGeom>
          <a:solidFill>
            <a:srgbClr val="2C96D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5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rcRect r="525" b="30966"/>
          <a:stretch>
            <a:fillRect/>
          </a:stretch>
        </p:blipFill>
        <p:spPr>
          <a:xfrm>
            <a:off x="-2027962" y="-8852912"/>
            <a:ext cx="27360977" cy="15190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09"/>
                </a:moveTo>
                <a:lnTo>
                  <a:pt x="21226" y="0"/>
                </a:lnTo>
                <a:lnTo>
                  <a:pt x="926" y="0"/>
                </a:lnTo>
                <a:lnTo>
                  <a:pt x="0" y="55"/>
                </a:lnTo>
                <a:lnTo>
                  <a:pt x="0" y="21600"/>
                </a:lnTo>
                <a:lnTo>
                  <a:pt x="21600" y="20309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 rot="10686000">
            <a:off x="-1439257" y="8676445"/>
            <a:ext cx="27534888" cy="15143309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rot="21480000">
            <a:off x="806710" y="6353679"/>
            <a:ext cx="22339876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defTabSz="584200">
              <a:lnSpc>
                <a:spcPct val="50000"/>
              </a:lnSpc>
              <a:spcBef>
                <a:spcPts val="4200"/>
              </a:spcBef>
              <a:defRPr sz="88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000" dirty="0">
                <a:solidFill>
                  <a:schemeClr val="tx1"/>
                </a:solidFill>
              </a:rPr>
              <a:t>The Number One Rule for Link Sharing on Twitter: Make the Link Look Trustworthy! #Duh #</a:t>
            </a:r>
            <a:r>
              <a:rPr lang="en-US" sz="6000" dirty="0" err="1">
                <a:solidFill>
                  <a:schemeClr val="tx1"/>
                </a:solidFill>
              </a:rPr>
              <a:t>BetterMarketing</a:t>
            </a:r>
            <a:endParaRPr sz="6000" dirty="0">
              <a:solidFill>
                <a:schemeClr val="tx1"/>
              </a:solidFill>
            </a:endParaRPr>
          </a:p>
        </p:txBody>
      </p:sp>
      <p:sp>
        <p:nvSpPr>
          <p:cNvPr id="38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39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6" name="Shape 189"/>
          <p:cNvSpPr/>
          <p:nvPr/>
        </p:nvSpPr>
        <p:spPr>
          <a:xfrm rot="21420000">
            <a:off x="1026432" y="2690743"/>
            <a:ext cx="14507964" cy="1725164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 190"/>
          <p:cNvSpPr/>
          <p:nvPr/>
        </p:nvSpPr>
        <p:spPr>
          <a:xfrm rot="21420000">
            <a:off x="3260682" y="2980386"/>
            <a:ext cx="11806905" cy="1585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Tweet This Shit: </a:t>
            </a:r>
            <a:r>
              <a:rPr lang="en-US" b="1" dirty="0" err="1"/>
              <a:t>derric.link</a:t>
            </a:r>
            <a:r>
              <a:rPr lang="en-US" b="1" dirty="0"/>
              <a:t>/rule</a:t>
            </a:r>
            <a:endParaRPr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0" y="2763092"/>
            <a:ext cx="2792120" cy="22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95620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18836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8164" y="949511"/>
            <a:ext cx="6722981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43450" y="978490"/>
            <a:ext cx="12893603" cy="104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Why Meet Edgar?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51" y="2232124"/>
            <a:ext cx="17131079" cy="99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7378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18836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4731" y="818416"/>
            <a:ext cx="11732753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43450" y="978490"/>
            <a:ext cx="12893603" cy="104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Create Social Post in Meet Edgar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90" y="2360513"/>
            <a:ext cx="17698729" cy="990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29350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18836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5510" y="848160"/>
            <a:ext cx="10596105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43450" y="978490"/>
            <a:ext cx="12893603" cy="104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Select Account and Category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17" y="2502467"/>
            <a:ext cx="20975092" cy="91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16978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18836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8379" y="957724"/>
            <a:ext cx="6409155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43450" y="978490"/>
            <a:ext cx="12893603" cy="104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Write Your Post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12" y="1844443"/>
            <a:ext cx="11882130" cy="101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28968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246746" y="-397330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8379" y="957724"/>
            <a:ext cx="6409155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643450" y="978490"/>
            <a:ext cx="12893603" cy="104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Steal Main Image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49" y="775386"/>
            <a:ext cx="15641203" cy="115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79348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18836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6280" y="877564"/>
            <a:ext cx="9472474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305231" y="928313"/>
            <a:ext cx="12893603" cy="104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Save and Move to the Next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2" y="2990390"/>
            <a:ext cx="9250066" cy="6592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47" y="3259595"/>
            <a:ext cx="14490593" cy="60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59658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18836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8613" y="966676"/>
            <a:ext cx="6067103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491494" y="928313"/>
            <a:ext cx="12893603" cy="104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Monthly Cleanup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9" name="Shape 217"/>
          <p:cNvSpPr/>
          <p:nvPr/>
        </p:nvSpPr>
        <p:spPr>
          <a:xfrm>
            <a:off x="2261078" y="1277111"/>
            <a:ext cx="17391495" cy="1107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Study Top 25% Performing Clicks in </a:t>
            </a:r>
            <a:r>
              <a:rPr lang="en-US" sz="5400" dirty="0" err="1"/>
              <a:t>Rebrandly</a:t>
            </a:r>
            <a:r>
              <a:rPr lang="en-US" sz="5400" dirty="0"/>
              <a:t> and Double Down</a:t>
            </a:r>
          </a:p>
          <a:p>
            <a:pPr marL="2921000" lvl="8" indent="-685800" algn="l" defTabSz="584200">
              <a:lnSpc>
                <a:spcPct val="110000"/>
              </a:lnSpc>
              <a:buSzPct val="75000"/>
              <a:buFont typeface="Arial" panose="020B0604020202020204" pitchFamily="34" charset="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Find More Of That Content Type</a:t>
            </a:r>
          </a:p>
          <a:p>
            <a:pPr marL="2921000" lvl="7" indent="-685800" algn="l" defTabSz="584200">
              <a:lnSpc>
                <a:spcPct val="110000"/>
              </a:lnSpc>
              <a:buSzPct val="75000"/>
              <a:buFont typeface="Arial" panose="020B0604020202020204" pitchFamily="34" charset="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Write Content On Those Topics</a:t>
            </a:r>
          </a:p>
          <a:p>
            <a:pPr marL="2921000" lvl="7" indent="-685800" algn="l" defTabSz="584200">
              <a:lnSpc>
                <a:spcPct val="110000"/>
              </a:lnSpc>
              <a:buSzPct val="75000"/>
              <a:buFont typeface="Arial" panose="020B0604020202020204" pitchFamily="34" charset="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Duplicate Content With Other Headlines and Images</a:t>
            </a:r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Remove Bottom 25% Performing</a:t>
            </a:r>
            <a:endParaRPr lang="en-US" sz="5400" b="1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Check for Expired Content</a:t>
            </a:r>
            <a:endParaRPr sz="5400" dirty="0"/>
          </a:p>
        </p:txBody>
      </p:sp>
      <p:sp>
        <p:nvSpPr>
          <p:cNvPr id="10" name="Shape 137"/>
          <p:cNvSpPr/>
          <p:nvPr/>
        </p:nvSpPr>
        <p:spPr>
          <a:xfrm>
            <a:off x="2227688" y="3506152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1" name="Shape 137"/>
          <p:cNvSpPr/>
          <p:nvPr/>
        </p:nvSpPr>
        <p:spPr>
          <a:xfrm>
            <a:off x="2261078" y="9863618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2" name="Shape 137"/>
          <p:cNvSpPr/>
          <p:nvPr/>
        </p:nvSpPr>
        <p:spPr>
          <a:xfrm>
            <a:off x="2227687" y="11623412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13286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23373" y="-5229499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 rot="4978030">
            <a:off x="11122559" y="-181418"/>
            <a:ext cx="17657973" cy="15143309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899717" y="3334579"/>
            <a:ext cx="987289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/>
              <a:t>Figure this shit out on your own:</a:t>
            </a:r>
            <a:endParaRPr sz="4900" b="1" dirty="0"/>
          </a:p>
        </p:txBody>
      </p:sp>
      <p:sp>
        <p:nvSpPr>
          <p:cNvPr id="130" name="Shape 130"/>
          <p:cNvSpPr/>
          <p:nvPr/>
        </p:nvSpPr>
        <p:spPr>
          <a:xfrm rot="21420000">
            <a:off x="480174" y="707264"/>
            <a:ext cx="9346441" cy="1725163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 rot="21420000">
            <a:off x="1294787" y="987311"/>
            <a:ext cx="8516797" cy="1360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All Things Not Covered</a:t>
            </a:r>
            <a:endParaRPr dirty="0"/>
          </a:p>
        </p:txBody>
      </p:sp>
      <p:sp>
        <p:nvSpPr>
          <p:cNvPr id="132" name="Shape 132"/>
          <p:cNvSpPr/>
          <p:nvPr/>
        </p:nvSpPr>
        <p:spPr>
          <a:xfrm>
            <a:off x="1855501" y="4784048"/>
            <a:ext cx="10133299" cy="770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lnSpcReduction="10000"/>
          </a:bodyPr>
          <a:lstStyle/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Content Marketing Strategy</a:t>
            </a:r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Deep Understanding of Your Target Audience</a:t>
            </a:r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Deep Twitter Insights</a:t>
            </a:r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The Exact Offers and Messages To Send Your Audience</a:t>
            </a:r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Your Overall Social Media Marketing Strategy</a:t>
            </a:r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/>
              <a:t>How to Manage 100k+ Social Media Accounts</a:t>
            </a:r>
          </a:p>
          <a:p>
            <a:pPr algn="l" defTabSz="584200">
              <a:lnSpc>
                <a:spcPct val="110000"/>
              </a:lnSpc>
              <a:defRPr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33" name="Shape 133"/>
          <p:cNvSpPr/>
          <p:nvPr/>
        </p:nvSpPr>
        <p:spPr>
          <a:xfrm>
            <a:off x="11436677" y="-203218"/>
            <a:ext cx="1742234" cy="14122436"/>
          </a:xfrm>
          <a:prstGeom prst="line">
            <a:avLst/>
          </a:prstGeom>
          <a:ln w="114300" cap="rnd">
            <a:solidFill>
              <a:srgbClr val="1E7AB8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13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37254" y="765375"/>
            <a:ext cx="5853109" cy="1268445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1267876" y="4934779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267875" y="6192556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1267874" y="7302755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 dirty="0"/>
          </a:p>
        </p:txBody>
      </p:sp>
      <p:sp>
        <p:nvSpPr>
          <p:cNvPr id="141" name="Shape 141"/>
          <p:cNvSpPr/>
          <p:nvPr/>
        </p:nvSpPr>
        <p:spPr>
          <a:xfrm>
            <a:off x="1267873" y="8514137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43" name="Shape 141"/>
          <p:cNvSpPr/>
          <p:nvPr/>
        </p:nvSpPr>
        <p:spPr>
          <a:xfrm>
            <a:off x="1267872" y="11362536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44" name="Shape 141"/>
          <p:cNvSpPr/>
          <p:nvPr/>
        </p:nvSpPr>
        <p:spPr>
          <a:xfrm>
            <a:off x="1267872" y="10215895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45" name="Shape 129"/>
          <p:cNvSpPr/>
          <p:nvPr/>
        </p:nvSpPr>
        <p:spPr>
          <a:xfrm>
            <a:off x="376023" y="12826382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46" name="Shape 129"/>
          <p:cNvSpPr/>
          <p:nvPr/>
        </p:nvSpPr>
        <p:spPr>
          <a:xfrm>
            <a:off x="6263450" y="12776444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18836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8613" y="966676"/>
            <a:ext cx="6067103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491494" y="928313"/>
            <a:ext cx="12893603" cy="104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Next Steps</a:t>
            </a:r>
            <a:endParaRPr dirty="0"/>
          </a:p>
        </p:txBody>
      </p:sp>
      <p:sp>
        <p:nvSpPr>
          <p:cNvPr id="14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5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9" name="Shape 217"/>
          <p:cNvSpPr/>
          <p:nvPr/>
        </p:nvSpPr>
        <p:spPr>
          <a:xfrm>
            <a:off x="2261078" y="3562352"/>
            <a:ext cx="17391495" cy="6501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Put Your Own Blog Content in Meet Edgar</a:t>
            </a:r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Gifs, Fun Tweets, Quotes</a:t>
            </a:r>
            <a:endParaRPr lang="en-US" sz="5400" b="1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Retweet and Favorite Strategy</a:t>
            </a:r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Twitter Chats</a:t>
            </a:r>
            <a:endParaRPr sz="5400" dirty="0"/>
          </a:p>
        </p:txBody>
      </p:sp>
      <p:sp>
        <p:nvSpPr>
          <p:cNvPr id="10" name="Shape 137"/>
          <p:cNvSpPr/>
          <p:nvPr/>
        </p:nvSpPr>
        <p:spPr>
          <a:xfrm>
            <a:off x="2227688" y="3929482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1" name="Shape 137"/>
          <p:cNvSpPr/>
          <p:nvPr/>
        </p:nvSpPr>
        <p:spPr>
          <a:xfrm>
            <a:off x="2227686" y="5725452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2" name="Shape 137"/>
          <p:cNvSpPr/>
          <p:nvPr/>
        </p:nvSpPr>
        <p:spPr>
          <a:xfrm>
            <a:off x="2211231" y="7538934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13" name="Shape 137"/>
          <p:cNvSpPr/>
          <p:nvPr/>
        </p:nvSpPr>
        <p:spPr>
          <a:xfrm>
            <a:off x="2227686" y="9331412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259370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 rot="10686000">
            <a:off x="-2445344" y="-9258235"/>
            <a:ext cx="27534888" cy="15143309"/>
          </a:xfrm>
          <a:prstGeom prst="rect">
            <a:avLst/>
          </a:prstGeom>
          <a:solidFill>
            <a:srgbClr val="2C96D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5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rcRect r="525" b="30966"/>
          <a:stretch>
            <a:fillRect/>
          </a:stretch>
        </p:blipFill>
        <p:spPr>
          <a:xfrm>
            <a:off x="-2027962" y="-8852912"/>
            <a:ext cx="27360977" cy="15190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09"/>
                </a:moveTo>
                <a:lnTo>
                  <a:pt x="21226" y="0"/>
                </a:lnTo>
                <a:lnTo>
                  <a:pt x="926" y="0"/>
                </a:lnTo>
                <a:lnTo>
                  <a:pt x="0" y="55"/>
                </a:lnTo>
                <a:lnTo>
                  <a:pt x="0" y="21600"/>
                </a:lnTo>
                <a:lnTo>
                  <a:pt x="21600" y="20309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 rot="10686000">
            <a:off x="-1439257" y="8676445"/>
            <a:ext cx="27534888" cy="15143309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rot="21480000">
            <a:off x="806710" y="6045903"/>
            <a:ext cx="22339876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defTabSz="584200">
              <a:lnSpc>
                <a:spcPct val="50000"/>
              </a:lnSpc>
              <a:spcBef>
                <a:spcPts val="4200"/>
              </a:spcBef>
              <a:defRPr sz="88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8000" dirty="0">
                <a:solidFill>
                  <a:schemeClr val="tx1"/>
                </a:solidFill>
              </a:rPr>
              <a:t>I Just Became a Twitter Marketing Expert in 30 Minutes or Less. Thanks @</a:t>
            </a:r>
            <a:r>
              <a:rPr lang="en-US" sz="8000" dirty="0" err="1">
                <a:solidFill>
                  <a:schemeClr val="tx1"/>
                </a:solidFill>
              </a:rPr>
              <a:t>SixPeppers</a:t>
            </a:r>
            <a:r>
              <a:rPr lang="en-US" sz="8000" dirty="0">
                <a:solidFill>
                  <a:schemeClr val="tx1"/>
                </a:solidFill>
              </a:rPr>
              <a:t>.</a:t>
            </a:r>
            <a:endParaRPr sz="8000" dirty="0">
              <a:solidFill>
                <a:schemeClr val="tx1"/>
              </a:solidFill>
            </a:endParaRPr>
          </a:p>
        </p:txBody>
      </p:sp>
      <p:sp>
        <p:nvSpPr>
          <p:cNvPr id="38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39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6" name="Shape 189"/>
          <p:cNvSpPr/>
          <p:nvPr/>
        </p:nvSpPr>
        <p:spPr>
          <a:xfrm rot="21420000">
            <a:off x="1026432" y="2690743"/>
            <a:ext cx="14507964" cy="1725164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 190"/>
          <p:cNvSpPr/>
          <p:nvPr/>
        </p:nvSpPr>
        <p:spPr>
          <a:xfrm rot="21420000">
            <a:off x="3260682" y="2980386"/>
            <a:ext cx="11806905" cy="1585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Tweet This Shit: </a:t>
            </a:r>
            <a:r>
              <a:rPr lang="en-US" b="1" dirty="0" err="1"/>
              <a:t>derric.link</a:t>
            </a:r>
            <a:r>
              <a:rPr lang="en-US" b="1" dirty="0"/>
              <a:t>/expert</a:t>
            </a:r>
            <a:endParaRPr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0" y="2763092"/>
            <a:ext cx="2792120" cy="22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0333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9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18836" y="-4293348"/>
            <a:ext cx="24630746" cy="19704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23373" y="-5768327"/>
            <a:ext cx="24630746" cy="19704599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 rot="21420000">
            <a:off x="482085" y="780206"/>
            <a:ext cx="6558955" cy="1725164"/>
          </a:xfrm>
          <a:prstGeom prst="rect">
            <a:avLst/>
          </a:prstGeom>
          <a:solidFill>
            <a:srgbClr val="06CC7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 rot="21420000">
            <a:off x="2636472" y="1002458"/>
            <a:ext cx="4694553" cy="107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dirty="0"/>
              <a:t>Questions</a:t>
            </a:r>
          </a:p>
        </p:txBody>
      </p:sp>
      <p:sp>
        <p:nvSpPr>
          <p:cNvPr id="239" name="Shape 239"/>
          <p:cNvSpPr/>
          <p:nvPr/>
        </p:nvSpPr>
        <p:spPr>
          <a:xfrm>
            <a:off x="3582865" y="5029201"/>
            <a:ext cx="16806299" cy="312890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1" name="speech-bubb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2176" y="1103506"/>
            <a:ext cx="1460519" cy="146052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>
            <a:off x="14785555" y="5509352"/>
            <a:ext cx="5097549" cy="2180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spcBef>
                <a:spcPts val="4200"/>
              </a:spcBef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err="1"/>
              <a:t>Plz</a:t>
            </a:r>
            <a:r>
              <a:rPr lang="en-US" dirty="0"/>
              <a:t> Follow:</a:t>
            </a:r>
          </a:p>
          <a:p>
            <a:r>
              <a:rPr dirty="0"/>
              <a:t>@</a:t>
            </a:r>
            <a:r>
              <a:rPr dirty="0" err="1"/>
              <a:t>RebrandlyBuzz</a:t>
            </a:r>
            <a:endParaRPr dirty="0"/>
          </a:p>
        </p:txBody>
      </p:sp>
      <p:sp>
        <p:nvSpPr>
          <p:cNvPr id="15" name="Shape 243"/>
          <p:cNvSpPr/>
          <p:nvPr/>
        </p:nvSpPr>
        <p:spPr>
          <a:xfrm>
            <a:off x="4313014" y="5558951"/>
            <a:ext cx="4029949" cy="2180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spcBef>
                <a:spcPts val="4200"/>
              </a:spcBef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Me:</a:t>
            </a:r>
          </a:p>
          <a:p>
            <a:r>
              <a:rPr dirty="0"/>
              <a:t>@</a:t>
            </a:r>
            <a:r>
              <a:rPr lang="en-US" dirty="0" err="1"/>
              <a:t>SixPeppers</a:t>
            </a:r>
            <a:endParaRPr dirty="0"/>
          </a:p>
        </p:txBody>
      </p:sp>
      <p:sp>
        <p:nvSpPr>
          <p:cNvPr id="16" name="Shape 243"/>
          <p:cNvSpPr/>
          <p:nvPr/>
        </p:nvSpPr>
        <p:spPr>
          <a:xfrm>
            <a:off x="8865299" y="5558951"/>
            <a:ext cx="4767331" cy="2180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spcBef>
                <a:spcPts val="4200"/>
              </a:spcBef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Slide Deck:</a:t>
            </a:r>
          </a:p>
          <a:p>
            <a:r>
              <a:rPr lang="en-US" dirty="0" err="1"/>
              <a:t>Derric.link</a:t>
            </a:r>
            <a:r>
              <a:rPr lang="en-US" dirty="0"/>
              <a:t>/slides</a:t>
            </a:r>
            <a:endParaRPr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 rot="10800000">
            <a:off x="-2445344" y="-9802975"/>
            <a:ext cx="27534888" cy="15143309"/>
          </a:xfrm>
          <a:prstGeom prst="rect">
            <a:avLst/>
          </a:prstGeom>
          <a:solidFill>
            <a:srgbClr val="2C96D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5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rcRect r="525" b="30966"/>
          <a:stretch>
            <a:fillRect/>
          </a:stretch>
        </p:blipFill>
        <p:spPr>
          <a:xfrm rot="114000">
            <a:off x="-2027962" y="-9397652"/>
            <a:ext cx="27360977" cy="15190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09"/>
                </a:moveTo>
                <a:lnTo>
                  <a:pt x="21226" y="0"/>
                </a:lnTo>
                <a:lnTo>
                  <a:pt x="926" y="0"/>
                </a:lnTo>
                <a:lnTo>
                  <a:pt x="0" y="55"/>
                </a:lnTo>
                <a:lnTo>
                  <a:pt x="0" y="21600"/>
                </a:lnTo>
                <a:lnTo>
                  <a:pt x="21600" y="20309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 rot="10800000">
            <a:off x="-1439257" y="8131705"/>
            <a:ext cx="27534888" cy="15143309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rot="21594000">
            <a:off x="39431" y="6058509"/>
            <a:ext cx="24344147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defTabSz="584200">
              <a:lnSpc>
                <a:spcPct val="50000"/>
              </a:lnSpc>
              <a:spcBef>
                <a:spcPts val="4200"/>
              </a:spcBef>
              <a:defRPr sz="88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How Often Should You Sell on Social Media?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" name="Shape 129"/>
          <p:cNvSpPr/>
          <p:nvPr/>
        </p:nvSpPr>
        <p:spPr>
          <a:xfrm>
            <a:off x="12701221" y="12377125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39" name="Shape 129"/>
          <p:cNvSpPr/>
          <p:nvPr/>
        </p:nvSpPr>
        <p:spPr>
          <a:xfrm>
            <a:off x="18600842" y="12304694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8" name="Shape 189"/>
          <p:cNvSpPr/>
          <p:nvPr/>
        </p:nvSpPr>
        <p:spPr>
          <a:xfrm rot="21420000">
            <a:off x="504678" y="3800223"/>
            <a:ext cx="4359272" cy="1725164"/>
          </a:xfrm>
          <a:prstGeom prst="rect">
            <a:avLst/>
          </a:prstGeom>
          <a:solidFill>
            <a:srgbClr val="06CC7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" name="Shape 190"/>
          <p:cNvSpPr/>
          <p:nvPr/>
        </p:nvSpPr>
        <p:spPr>
          <a:xfrm rot="21420000">
            <a:off x="987235" y="4083053"/>
            <a:ext cx="6634094" cy="1585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Pop Quiz: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65225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 rot="10686000">
            <a:off x="-2469562" y="-5466318"/>
            <a:ext cx="27534888" cy="21897552"/>
          </a:xfrm>
          <a:prstGeom prst="rect">
            <a:avLst/>
          </a:prstGeom>
          <a:solidFill>
            <a:srgbClr val="2C96D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5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rcRect r="525" b="30966"/>
          <a:stretch>
            <a:fillRect/>
          </a:stretch>
        </p:blipFill>
        <p:spPr>
          <a:xfrm>
            <a:off x="-2164149" y="-5059138"/>
            <a:ext cx="27360977" cy="20020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09"/>
                </a:moveTo>
                <a:lnTo>
                  <a:pt x="21226" y="0"/>
                </a:lnTo>
                <a:lnTo>
                  <a:pt x="926" y="0"/>
                </a:lnTo>
                <a:lnTo>
                  <a:pt x="0" y="55"/>
                </a:lnTo>
                <a:lnTo>
                  <a:pt x="0" y="21600"/>
                </a:lnTo>
                <a:lnTo>
                  <a:pt x="21600" y="20309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 rot="10686000">
            <a:off x="-1575444" y="11477995"/>
            <a:ext cx="27534888" cy="15143309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 rot="21420000">
            <a:off x="444518" y="638891"/>
            <a:ext cx="11959269" cy="1725164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 rot="21420000">
            <a:off x="2678109" y="903311"/>
            <a:ext cx="10222088" cy="1585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3 Laws of Twitter Marketing</a:t>
            </a:r>
            <a:endParaRPr dirty="0"/>
          </a:p>
        </p:txBody>
      </p:sp>
      <p:sp>
        <p:nvSpPr>
          <p:cNvPr id="217" name="Shape 217"/>
          <p:cNvSpPr/>
          <p:nvPr/>
        </p:nvSpPr>
        <p:spPr>
          <a:xfrm>
            <a:off x="1966548" y="3269587"/>
            <a:ext cx="8558476" cy="5516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Give Value At All Times</a:t>
            </a:r>
            <a:endParaRPr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Mange Your Shit</a:t>
            </a:r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5400" dirty="0"/>
          </a:p>
          <a:p>
            <a:pPr marL="488461" indent="-488461" algn="l" defTabSz="584200">
              <a:lnSpc>
                <a:spcPct val="110000"/>
              </a:lnSpc>
              <a:buSzPct val="75000"/>
              <a:buChar char="•"/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dirty="0"/>
              <a:t>Absolutely No Selling</a:t>
            </a:r>
            <a:endParaRPr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40" y="644546"/>
            <a:ext cx="2792120" cy="2269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175" y="2945012"/>
            <a:ext cx="12772550" cy="7037936"/>
          </a:xfrm>
          <a:prstGeom prst="rect">
            <a:avLst/>
          </a:prstGeom>
        </p:spPr>
      </p:pic>
      <p:sp>
        <p:nvSpPr>
          <p:cNvPr id="38" name="Shape 129"/>
          <p:cNvSpPr/>
          <p:nvPr/>
        </p:nvSpPr>
        <p:spPr>
          <a:xfrm>
            <a:off x="12934683" y="12560670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39" name="Shape 129"/>
          <p:cNvSpPr/>
          <p:nvPr/>
        </p:nvSpPr>
        <p:spPr>
          <a:xfrm>
            <a:off x="18834304" y="12488239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40" name="Shape 137"/>
          <p:cNvSpPr/>
          <p:nvPr/>
        </p:nvSpPr>
        <p:spPr>
          <a:xfrm>
            <a:off x="1905477" y="4481953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41" name="Shape 137"/>
          <p:cNvSpPr/>
          <p:nvPr/>
        </p:nvSpPr>
        <p:spPr>
          <a:xfrm>
            <a:off x="1905477" y="6319587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  <p:sp>
        <p:nvSpPr>
          <p:cNvPr id="42" name="Shape 137"/>
          <p:cNvSpPr/>
          <p:nvPr/>
        </p:nvSpPr>
        <p:spPr>
          <a:xfrm>
            <a:off x="1905868" y="8099603"/>
            <a:ext cx="355601" cy="355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EEF3F4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 rot="10686000">
            <a:off x="-2445344" y="-9258235"/>
            <a:ext cx="27534888" cy="15143309"/>
          </a:xfrm>
          <a:prstGeom prst="rect">
            <a:avLst/>
          </a:prstGeom>
          <a:solidFill>
            <a:srgbClr val="2C96D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5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rcRect r="525" b="30966"/>
          <a:stretch>
            <a:fillRect/>
          </a:stretch>
        </p:blipFill>
        <p:spPr>
          <a:xfrm>
            <a:off x="-2027962" y="-8852912"/>
            <a:ext cx="27360977" cy="15190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09"/>
                </a:moveTo>
                <a:lnTo>
                  <a:pt x="21226" y="0"/>
                </a:lnTo>
                <a:lnTo>
                  <a:pt x="926" y="0"/>
                </a:lnTo>
                <a:lnTo>
                  <a:pt x="0" y="55"/>
                </a:lnTo>
                <a:lnTo>
                  <a:pt x="0" y="21600"/>
                </a:lnTo>
                <a:lnTo>
                  <a:pt x="21600" y="20309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 rot="10686000">
            <a:off x="-1439257" y="8676445"/>
            <a:ext cx="27534888" cy="15143309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rot="21480000">
            <a:off x="806710" y="5922792"/>
            <a:ext cx="22339876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defTabSz="584200">
              <a:lnSpc>
                <a:spcPct val="50000"/>
              </a:lnSpc>
              <a:spcBef>
                <a:spcPts val="4200"/>
              </a:spcBef>
              <a:defRPr sz="88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Social  Media Marketing is Simply Word of Mouth Marketing, Online.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" name="Shape 129"/>
          <p:cNvSpPr/>
          <p:nvPr/>
        </p:nvSpPr>
        <p:spPr>
          <a:xfrm>
            <a:off x="12701221" y="12396574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39" name="Shape 129"/>
          <p:cNvSpPr/>
          <p:nvPr/>
        </p:nvSpPr>
        <p:spPr>
          <a:xfrm>
            <a:off x="18600842" y="12324143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16" name="Shape 189"/>
          <p:cNvSpPr/>
          <p:nvPr/>
        </p:nvSpPr>
        <p:spPr>
          <a:xfrm rot="21420000">
            <a:off x="1026432" y="2690743"/>
            <a:ext cx="14507964" cy="1725164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 190"/>
          <p:cNvSpPr/>
          <p:nvPr/>
        </p:nvSpPr>
        <p:spPr>
          <a:xfrm rot="21420000">
            <a:off x="3260682" y="2980386"/>
            <a:ext cx="11806905" cy="1585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Tweet This Shit: </a:t>
            </a:r>
            <a:r>
              <a:rPr lang="en-US" b="1" dirty="0" err="1"/>
              <a:t>derric.link</a:t>
            </a:r>
            <a:r>
              <a:rPr lang="en-US" b="1" dirty="0"/>
              <a:t>/tweet</a:t>
            </a:r>
            <a:endParaRPr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0" y="2763092"/>
            <a:ext cx="2792120" cy="22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3430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250373" y="-7094913"/>
            <a:ext cx="24630746" cy="19704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95035" y="2340779"/>
            <a:ext cx="1999439" cy="1999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24069" y="2340779"/>
            <a:ext cx="1999439" cy="1999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29703" y="2340779"/>
            <a:ext cx="1999439" cy="199943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7638" y="929407"/>
            <a:ext cx="7491229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420000">
            <a:off x="280853" y="1084231"/>
            <a:ext cx="8554103" cy="3074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Step 1: Auto-Mentions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096" y="1814487"/>
            <a:ext cx="7303780" cy="1005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630" y="2833820"/>
            <a:ext cx="7630590" cy="7706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27" y="2575189"/>
            <a:ext cx="7668695" cy="9297698"/>
          </a:xfrm>
          <a:prstGeom prst="rect">
            <a:avLst/>
          </a:prstGeom>
        </p:spPr>
      </p:pic>
      <p:sp>
        <p:nvSpPr>
          <p:cNvPr id="21" name="Shape 129"/>
          <p:cNvSpPr/>
          <p:nvPr/>
        </p:nvSpPr>
        <p:spPr>
          <a:xfrm>
            <a:off x="12934683" y="12560670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22" name="Shape 129"/>
          <p:cNvSpPr/>
          <p:nvPr/>
        </p:nvSpPr>
        <p:spPr>
          <a:xfrm>
            <a:off x="18834304" y="12488239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retend-city-blue-geometric-background.jpg"/>
          <p:cNvPicPr>
            <a:picLocks noChangeAspect="1"/>
          </p:cNvPicPr>
          <p:nvPr/>
        </p:nvPicPr>
        <p:blipFill>
          <a:blip r:embed="rId3">
            <a:alphaModFix amt="60000"/>
            <a:extLst/>
          </a:blip>
          <a:stretch>
            <a:fillRect/>
          </a:stretch>
        </p:blipFill>
        <p:spPr>
          <a:xfrm>
            <a:off x="-250373" y="-7094913"/>
            <a:ext cx="24630746" cy="1970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 rot="21420000">
            <a:off x="315432" y="845156"/>
            <a:ext cx="10710854" cy="1377972"/>
          </a:xfrm>
          <a:prstGeom prst="rect">
            <a:avLst/>
          </a:prstGeom>
          <a:solidFill>
            <a:srgbClr val="1E7AB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 237"/>
          <p:cNvSpPr/>
          <p:nvPr/>
        </p:nvSpPr>
        <p:spPr>
          <a:xfrm rot="21420000">
            <a:off x="259821" y="703260"/>
            <a:ext cx="11154476" cy="1749958"/>
          </a:xfrm>
          <a:prstGeom prst="rect">
            <a:avLst/>
          </a:prstGeom>
          <a:solidFill>
            <a:srgbClr val="E84E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80" name="Shape 180"/>
          <p:cNvSpPr/>
          <p:nvPr/>
        </p:nvSpPr>
        <p:spPr>
          <a:xfrm rot="21420000">
            <a:off x="2468117" y="959463"/>
            <a:ext cx="8902014" cy="158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 fontScale="92500"/>
          </a:bodyPr>
          <a:lstStyle>
            <a:lvl1pPr algn="just" defTabSz="584200">
              <a:defRPr sz="5800">
                <a:solidFill>
                  <a:srgbClr val="FFFFFF"/>
                </a:solidFill>
                <a:latin typeface="ChunkFive Ex"/>
                <a:ea typeface="ChunkFive Ex"/>
                <a:cs typeface="ChunkFive Ex"/>
                <a:sym typeface="ChunkFive Ex"/>
              </a:defRPr>
            </a:lvl1pPr>
          </a:lstStyle>
          <a:p>
            <a:r>
              <a:rPr lang="en-US" dirty="0"/>
              <a:t>Auto-Mentions Done Wrong</a:t>
            </a:r>
            <a:endParaRPr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091" y="2502466"/>
            <a:ext cx="9569204" cy="9761827"/>
          </a:xfrm>
          <a:prstGeom prst="rect">
            <a:avLst/>
          </a:prstGeom>
        </p:spPr>
      </p:pic>
      <p:pic>
        <p:nvPicPr>
          <p:cNvPr id="25" name="sad-smiley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2811" y="1115821"/>
            <a:ext cx="1343002" cy="1343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129"/>
          <p:cNvSpPr/>
          <p:nvPr/>
        </p:nvSpPr>
        <p:spPr>
          <a:xfrm>
            <a:off x="12934683" y="12560670"/>
            <a:ext cx="524021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/twitter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sp>
        <p:nvSpPr>
          <p:cNvPr id="28" name="Shape 129"/>
          <p:cNvSpPr/>
          <p:nvPr/>
        </p:nvSpPr>
        <p:spPr>
          <a:xfrm>
            <a:off x="18834304" y="12488239"/>
            <a:ext cx="5132815" cy="8566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900" b="1" dirty="0" err="1">
                <a:solidFill>
                  <a:schemeClr val="bg1">
                    <a:lumMod val="75000"/>
                    <a:alpha val="54000"/>
                  </a:schemeClr>
                </a:solidFill>
              </a:rPr>
              <a:t>Derric.link</a:t>
            </a:r>
            <a:r>
              <a:rPr lang="en-US" sz="4900" b="1" dirty="0">
                <a:solidFill>
                  <a:schemeClr val="bg1">
                    <a:lumMod val="75000"/>
                    <a:alpha val="54000"/>
                  </a:schemeClr>
                </a:solidFill>
              </a:rPr>
              <a:t>/slides</a:t>
            </a:r>
            <a:endParaRPr sz="4900" b="1" dirty="0">
              <a:solidFill>
                <a:schemeClr val="bg1">
                  <a:lumMod val="75000"/>
                  <a:alpha val="54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15" y="3496301"/>
            <a:ext cx="11157734" cy="66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87811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682</Words>
  <Application>Microsoft Office PowerPoint</Application>
  <PresentationFormat>Custom</PresentationFormat>
  <Paragraphs>254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ChunkFive Ex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 Haynie</dc:creator>
  <cp:lastModifiedBy>Derric Haynie</cp:lastModifiedBy>
  <cp:revision>42</cp:revision>
  <dcterms:modified xsi:type="dcterms:W3CDTF">2016-07-19T00:46:00Z</dcterms:modified>
</cp:coreProperties>
</file>